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Raleway"/>
      <p:regular r:id="rId25"/>
      <p:bold r:id="rId26"/>
      <p:italic r:id="rId27"/>
      <p:boldItalic r:id="rId28"/>
    </p:embeddedFont>
    <p:embeddedFont>
      <p:font typeface="Roboto"/>
      <p:regular r:id="rId29"/>
      <p:bold r:id="rId30"/>
      <p:italic r:id="rId31"/>
      <p:boldItalic r:id="rId32"/>
    </p:embeddedFont>
    <p:embeddedFont>
      <p:font typeface="Lat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131A3FD-3138-4B04-A585-E52EB305394F}">
  <a:tblStyle styleId="{3131A3FD-3138-4B04-A585-E52EB305394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aleway-bold.fntdata"/><Relationship Id="rId25" Type="http://schemas.openxmlformats.org/officeDocument/2006/relationships/font" Target="fonts/Raleway-regular.fntdata"/><Relationship Id="rId28" Type="http://schemas.openxmlformats.org/officeDocument/2006/relationships/font" Target="fonts/Raleway-boldItalic.fntdata"/><Relationship Id="rId27" Type="http://schemas.openxmlformats.org/officeDocument/2006/relationships/font" Target="fonts/Raleway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5.xml"/><Relationship Id="rId33" Type="http://schemas.openxmlformats.org/officeDocument/2006/relationships/font" Target="fonts/Lato-regular.fntdata"/><Relationship Id="rId10" Type="http://schemas.openxmlformats.org/officeDocument/2006/relationships/slide" Target="slides/slide4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7.xml"/><Relationship Id="rId35" Type="http://schemas.openxmlformats.org/officeDocument/2006/relationships/font" Target="fonts/Lato-italic.fntdata"/><Relationship Id="rId12" Type="http://schemas.openxmlformats.org/officeDocument/2006/relationships/slide" Target="slides/slide6.xml"/><Relationship Id="rId34" Type="http://schemas.openxmlformats.org/officeDocument/2006/relationships/font" Target="fonts/Lato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Lato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c05c5c4ade_0_5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c05c5c4ade_0_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c05c5c4ade_0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c05c5c4ade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c05c5c4ade_0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c05c5c4ade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c05c5c4ade_0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c05c5c4ade_0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c1893b0f1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c1893b0f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c1893b0f1b_0_5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c1893b0f1b_0_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c05c5c4ade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c05c5c4ade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c05c5c4ade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c05c5c4ade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c05c5c4ade_0_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c05c5c4ade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c05c5c4ade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c05c5c4ade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c05c5c4ade_0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c05c5c4ade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c05c5c4ade_0_4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c05c5c4ade_0_4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c05c5c4ade_0_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c05c5c4ade_0_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c05c5c4ade_0_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c05c5c4ade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c05c5c4ade_0_4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c05c5c4ade_0_4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c05c5c4ade_0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c05c5c4ade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c05c5c4ade_0_4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c05c5c4ade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teams.microsoft.com/l/meetup-join/19%3ameeting_ZDZhYjczYTktM2E1Zi00MGQ1LWIwYzQtN2VjYzE1ODczM2Ri%40thread.v2/0?context=%7b%22Tid%22%3a%22ab126afb-e60c-4e2f-b6cf-c7350c76dc84%22%2c%22Oid%22%3a%22d60fa0bf-d3c6-4dbe-9c50-de62127f6645%22%7d" TargetMode="External"/><Relationship Id="rId4" Type="http://schemas.openxmlformats.org/officeDocument/2006/relationships/hyperlink" Target="https://teams.microsoft.com/l/meetup-join/19%3ameeting_NWI4NzBkYWQtMDE0My00OWNjLWExNzEtN2I4ZGY3ZmJmMWY3%40thread.v2/0?context=%7b%22Tid%22%3a%22ab126afb-e60c-4e2f-b6cf-c7350c76dc84%22%2c%22Oid%22%3a%22d60fa0bf-d3c6-4dbe-9c50-de62127f6645%22%7d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canada.ca/en/department-national-defence/services/cadets-junior-canadian-rangers/cjcr-policy/catos/volume1/13-series/13-28/13-28-d.html" TargetMode="External"/><Relationship Id="rId4" Type="http://schemas.openxmlformats.org/officeDocument/2006/relationships/hyperlink" Target="https://www.canada.ca/en/department-national-defence/services/cadets-junior-canadian-rangers/cjcr-policy/catos/volume1/13-series/13-28.html" TargetMode="External"/><Relationship Id="rId5" Type="http://schemas.openxmlformats.org/officeDocument/2006/relationships/hyperlink" Target="https://www.canada.ca/en/department-national-defence/services/cadets-junior-canadian-rangers/cjcr-policy/cancdtgens/2024/cancdtgen001-24.html" TargetMode="External"/><Relationship Id="rId6" Type="http://schemas.openxmlformats.org/officeDocument/2006/relationships/hyperlink" Target="https://www.canada.ca/en/department-national-defence/services/cadets-junior-canadian-rangers/cadets/summer-training/summer2024.html" TargetMode="External"/><Relationship Id="rId7" Type="http://schemas.openxmlformats.org/officeDocument/2006/relationships/hyperlink" Target="https://www.canada.ca/en/department-national-defence/services/cadets-junior-canadian-rangers/cadets/summer-training/summer2024/ctc-summer-courses.html" TargetMode="External"/><Relationship Id="rId8" Type="http://schemas.openxmlformats.org/officeDocument/2006/relationships/hyperlink" Target="https://www.canada.ca/en/department-national-defence/services/cadets-junior-canadian-rangers/cadets/summer-training/summer2024/tdlc2024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Staff Cadet 2024 Information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Capt Oliver Xie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00"/>
              <a:t>Technology and Digital Learning Centre (TDLC) Courses</a:t>
            </a:r>
            <a:endParaRPr sz="2300"/>
          </a:p>
        </p:txBody>
      </p:sp>
      <p:graphicFrame>
        <p:nvGraphicFramePr>
          <p:cNvPr id="131" name="Google Shape;131;p22"/>
          <p:cNvGraphicFramePr/>
          <p:nvPr/>
        </p:nvGraphicFramePr>
        <p:xfrm>
          <a:off x="311700" y="923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{3131A3FD-3138-4B04-A585-E52EB305394F}</a:tableStyleId>
              </a:tblPr>
              <a:tblGrid>
                <a:gridCol w="3080325"/>
                <a:gridCol w="4425175"/>
                <a:gridCol w="10151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Course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72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Dates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72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Duration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72B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300">
                          <a:solidFill>
                            <a:srgbClr val="333333"/>
                          </a:solidFill>
                        </a:rPr>
                        <a:t>Cyber Safety and Security Team Leader</a:t>
                      </a:r>
                      <a:endParaRPr sz="1300">
                        <a:solidFill>
                          <a:srgbClr val="333333"/>
                        </a:solidFill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300">
                          <a:solidFill>
                            <a:srgbClr val="333333"/>
                          </a:solidFill>
                        </a:rPr>
                        <a:t>22 July - 2 August 2024</a:t>
                      </a:r>
                      <a:endParaRPr sz="1300">
                        <a:solidFill>
                          <a:srgbClr val="333333"/>
                        </a:solidFill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300">
                          <a:solidFill>
                            <a:srgbClr val="333333"/>
                          </a:solidFill>
                        </a:rPr>
                        <a:t>2 weeks</a:t>
                      </a:r>
                      <a:endParaRPr sz="1300">
                        <a:solidFill>
                          <a:srgbClr val="333333"/>
                        </a:solidFill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300">
                          <a:solidFill>
                            <a:srgbClr val="333333"/>
                          </a:solidFill>
                        </a:rPr>
                        <a:t>Support Services Team Leader</a:t>
                      </a:r>
                      <a:endParaRPr sz="1300">
                        <a:solidFill>
                          <a:srgbClr val="333333"/>
                        </a:solidFill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300">
                          <a:solidFill>
                            <a:srgbClr val="333333"/>
                          </a:solidFill>
                        </a:rPr>
                        <a:t>8 - 19 July 2024</a:t>
                      </a:r>
                      <a:endParaRPr sz="1300">
                        <a:solidFill>
                          <a:srgbClr val="333333"/>
                        </a:solidFill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300">
                          <a:solidFill>
                            <a:srgbClr val="333333"/>
                          </a:solidFill>
                        </a:rPr>
                        <a:t>2 weeks</a:t>
                      </a:r>
                      <a:endParaRPr sz="1300">
                        <a:solidFill>
                          <a:srgbClr val="333333"/>
                        </a:solidFill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300">
                          <a:solidFill>
                            <a:srgbClr val="333333"/>
                          </a:solidFill>
                        </a:rPr>
                        <a:t>Small Craft Operator</a:t>
                      </a:r>
                      <a:endParaRPr sz="1300">
                        <a:solidFill>
                          <a:srgbClr val="333333"/>
                        </a:solidFill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300">
                          <a:solidFill>
                            <a:srgbClr val="333333"/>
                          </a:solidFill>
                        </a:rPr>
                        <a:t>22 July - 2 August 2024</a:t>
                      </a:r>
                      <a:endParaRPr sz="1300">
                        <a:solidFill>
                          <a:srgbClr val="333333"/>
                        </a:solidFill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300">
                          <a:solidFill>
                            <a:srgbClr val="333333"/>
                          </a:solidFill>
                        </a:rPr>
                        <a:t>2 weeks</a:t>
                      </a:r>
                      <a:endParaRPr sz="1300">
                        <a:solidFill>
                          <a:srgbClr val="333333"/>
                        </a:solidFill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300">
                          <a:solidFill>
                            <a:srgbClr val="333333"/>
                          </a:solidFill>
                        </a:rPr>
                        <a:t>Basic Microdrone Operator</a:t>
                      </a:r>
                      <a:endParaRPr sz="1300">
                        <a:solidFill>
                          <a:srgbClr val="333333"/>
                        </a:solidFill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300">
                          <a:solidFill>
                            <a:srgbClr val="333333"/>
                          </a:solidFill>
                        </a:rPr>
                        <a:t>5 - 16 August 2024</a:t>
                      </a:r>
                      <a:endParaRPr sz="1300">
                        <a:solidFill>
                          <a:srgbClr val="333333"/>
                        </a:solidFill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300">
                          <a:solidFill>
                            <a:srgbClr val="333333"/>
                          </a:solidFill>
                        </a:rPr>
                        <a:t>2 weeks</a:t>
                      </a:r>
                      <a:endParaRPr sz="1300">
                        <a:solidFill>
                          <a:srgbClr val="333333"/>
                        </a:solidFill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300">
                          <a:solidFill>
                            <a:srgbClr val="333333"/>
                          </a:solidFill>
                        </a:rPr>
                        <a:t>Nova Quest</a:t>
                      </a:r>
                      <a:endParaRPr sz="1300">
                        <a:solidFill>
                          <a:srgbClr val="333333"/>
                        </a:solidFill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300">
                          <a:solidFill>
                            <a:srgbClr val="333333"/>
                          </a:solidFill>
                        </a:rPr>
                        <a:t>5 - 16 August 2024</a:t>
                      </a:r>
                      <a:endParaRPr sz="1300">
                        <a:solidFill>
                          <a:srgbClr val="333333"/>
                        </a:solidFill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300">
                          <a:solidFill>
                            <a:srgbClr val="333333"/>
                          </a:solidFill>
                        </a:rPr>
                        <a:t>2 weeks</a:t>
                      </a:r>
                      <a:endParaRPr sz="1300">
                        <a:solidFill>
                          <a:srgbClr val="333333"/>
                        </a:solidFill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2" name="Google Shape;132;p22"/>
          <p:cNvSpPr txBox="1"/>
          <p:nvPr/>
        </p:nvSpPr>
        <p:spPr>
          <a:xfrm>
            <a:off x="311700" y="3618425"/>
            <a:ext cx="63252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highlight>
                  <a:srgbClr val="FFFFFF"/>
                </a:highlight>
              </a:rPr>
              <a:t>Cadets attending the TDLC require:</a:t>
            </a:r>
            <a:endParaRPr sz="1000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●"/>
            </a:pPr>
            <a:r>
              <a:rPr lang="en" sz="1000">
                <a:solidFill>
                  <a:schemeClr val="accent1"/>
                </a:solidFill>
                <a:highlight>
                  <a:srgbClr val="FFFFFF"/>
                </a:highlight>
              </a:rPr>
              <a:t>Laptop/computer</a:t>
            </a:r>
            <a:endParaRPr sz="1000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●"/>
            </a:pPr>
            <a:r>
              <a:rPr lang="en" sz="1000">
                <a:solidFill>
                  <a:schemeClr val="accent1"/>
                </a:solidFill>
                <a:highlight>
                  <a:srgbClr val="FFFFFF"/>
                </a:highlight>
              </a:rPr>
              <a:t>Stable Internet connection</a:t>
            </a:r>
            <a:endParaRPr sz="1000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●"/>
            </a:pPr>
            <a:r>
              <a:rPr lang="en" sz="1000">
                <a:solidFill>
                  <a:schemeClr val="accent1"/>
                </a:solidFill>
                <a:highlight>
                  <a:srgbClr val="FFFFFF"/>
                </a:highlight>
              </a:rPr>
              <a:t>Webcam and microphone</a:t>
            </a:r>
            <a:endParaRPr sz="1000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●"/>
            </a:pPr>
            <a:r>
              <a:rPr lang="en" sz="1000">
                <a:solidFill>
                  <a:schemeClr val="accent1"/>
                </a:solidFill>
                <a:highlight>
                  <a:srgbClr val="FFFFFF"/>
                </a:highlight>
              </a:rPr>
              <a:t>Active Cadet365 account </a:t>
            </a:r>
            <a:endParaRPr sz="1000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●"/>
            </a:pPr>
            <a:r>
              <a:rPr lang="en" sz="1000">
                <a:solidFill>
                  <a:schemeClr val="accent1"/>
                </a:solidFill>
                <a:highlight>
                  <a:srgbClr val="FFFFFF"/>
                </a:highlight>
              </a:rPr>
              <a:t>Knowledge of Microsoft Teams</a:t>
            </a:r>
            <a:endParaRPr sz="1000">
              <a:solidFill>
                <a:schemeClr val="accent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Pay Details per Rank</a:t>
            </a:r>
            <a:endParaRPr/>
          </a:p>
        </p:txBody>
      </p:sp>
      <p:sp>
        <p:nvSpPr>
          <p:cNvPr id="138" name="Google Shape;138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48 or 49 training days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Minimum working rank of Sergeant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39" name="Google Shape;139;p23"/>
          <p:cNvGraphicFramePr/>
          <p:nvPr/>
        </p:nvGraphicFramePr>
        <p:xfrm>
          <a:off x="952500" y="203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{3131A3FD-3138-4B04-A585-E52EB305394F}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Rank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2572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Daily Rate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2572B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Flight Corporal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$96.00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Sergeant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$104.00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Flight Sergeant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$112.00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Warrant Officer 2nd Class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$120.00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Warrant Officer 1st Class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$128.00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Apply</a:t>
            </a:r>
            <a:endParaRPr/>
          </a:p>
        </p:txBody>
      </p:sp>
      <p:sp>
        <p:nvSpPr>
          <p:cNvPr id="145" name="Google Shape;14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Application via FORTRESS (deadline: March 18th)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Inform Lt Choi of the following: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Desired CTC Location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Desired Position Ranking: 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Training (Flight Staff in a Training Company)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Support (Operations, Admin, Supply, Cadet Correspondent, Canteen)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Senior Cadet Selection (for WO2/WO1 positions)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Details on specialized knowledge training (music, drill, etc.)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Mail in items to RCSU (received NLT March 31st)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2024 Federal Tax Form (TD1-e)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2024 Provincial Tax Form (TD1BC-e)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One of: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VOID cheque from cadet’s bank in their name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Direct deposit form printed from cadet’s bank account online banking portal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 u="sng"/>
              <a:t>Mail this NLT March 25th </a:t>
            </a:r>
            <a:endParaRPr b="1" u="sng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Life at Camp</a:t>
            </a:r>
            <a:endParaRPr/>
          </a:p>
        </p:txBody>
      </p:sp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311700" y="1152475"/>
            <a:ext cx="8520600" cy="16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Pre-course training/evaluation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Position Assignment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Being a Staff Cadet</a:t>
            </a:r>
            <a:endParaRPr/>
          </a:p>
        </p:txBody>
      </p:sp>
      <p:pic>
        <p:nvPicPr>
          <p:cNvPr id="152" name="Google Shape;15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57500"/>
            <a:ext cx="9144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Timeline</a:t>
            </a:r>
            <a:endParaRPr sz="2800"/>
          </a:p>
        </p:txBody>
      </p:sp>
      <p:grpSp>
        <p:nvGrpSpPr>
          <p:cNvPr id="158" name="Google Shape;158;p26"/>
          <p:cNvGrpSpPr/>
          <p:nvPr/>
        </p:nvGrpSpPr>
        <p:grpSpPr>
          <a:xfrm>
            <a:off x="3668976" y="945983"/>
            <a:ext cx="4402745" cy="1193579"/>
            <a:chOff x="3668955" y="946003"/>
            <a:chExt cx="4402745" cy="1193579"/>
          </a:xfrm>
        </p:grpSpPr>
        <p:grpSp>
          <p:nvGrpSpPr>
            <p:cNvPr id="159" name="Google Shape;159;p26"/>
            <p:cNvGrpSpPr/>
            <p:nvPr/>
          </p:nvGrpSpPr>
          <p:grpSpPr>
            <a:xfrm>
              <a:off x="4732925" y="1140987"/>
              <a:ext cx="529800" cy="998596"/>
              <a:chOff x="4318975" y="1083450"/>
              <a:chExt cx="529800" cy="591305"/>
            </a:xfrm>
          </p:grpSpPr>
          <p:sp>
            <p:nvSpPr>
              <p:cNvPr id="160" name="Google Shape;160;p26"/>
              <p:cNvSpPr/>
              <p:nvPr/>
            </p:nvSpPr>
            <p:spPr>
              <a:xfrm>
                <a:off x="4517129" y="1083455"/>
                <a:ext cx="133500" cy="591300"/>
              </a:xfrm>
              <a:prstGeom prst="rect">
                <a:avLst/>
              </a:prstGeom>
              <a:solidFill>
                <a:srgbClr val="840D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61" name="Google Shape;161;p26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40D3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62" name="Google Shape;162;p26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655 Internal Staff Cadet Briefing</a:t>
              </a:r>
              <a:endParaRPr b="1" sz="11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3" name="Google Shape;163;p26"/>
            <p:cNvSpPr txBox="1"/>
            <p:nvPr/>
          </p:nvSpPr>
          <p:spPr>
            <a:xfrm>
              <a:off x="5343500" y="1179523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sz="7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4" name="Google Shape;164;p26"/>
            <p:cNvSpPr txBox="1"/>
            <p:nvPr/>
          </p:nvSpPr>
          <p:spPr>
            <a:xfrm>
              <a:off x="3668955" y="973695"/>
              <a:ext cx="10668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40D35"/>
                  </a:solidFill>
                  <a:latin typeface="Roboto"/>
                  <a:ea typeface="Roboto"/>
                  <a:cs typeface="Roboto"/>
                  <a:sym typeface="Roboto"/>
                </a:rPr>
                <a:t>11 Mar 2024</a:t>
              </a:r>
              <a:endParaRPr sz="900">
                <a:solidFill>
                  <a:srgbClr val="840D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5" name="Google Shape;165;p26"/>
          <p:cNvGrpSpPr/>
          <p:nvPr/>
        </p:nvGrpSpPr>
        <p:grpSpPr>
          <a:xfrm>
            <a:off x="3620727" y="3946972"/>
            <a:ext cx="4450995" cy="1196520"/>
            <a:chOff x="3620705" y="946003"/>
            <a:chExt cx="4450995" cy="1196520"/>
          </a:xfrm>
        </p:grpSpPr>
        <p:grpSp>
          <p:nvGrpSpPr>
            <p:cNvPr id="166" name="Google Shape;166;p26"/>
            <p:cNvGrpSpPr/>
            <p:nvPr/>
          </p:nvGrpSpPr>
          <p:grpSpPr>
            <a:xfrm>
              <a:off x="4732925" y="1142460"/>
              <a:ext cx="529800" cy="1000063"/>
              <a:chOff x="4318975" y="1084322"/>
              <a:chExt cx="529800" cy="592174"/>
            </a:xfrm>
          </p:grpSpPr>
          <p:sp>
            <p:nvSpPr>
              <p:cNvPr id="167" name="Google Shape;167;p26"/>
              <p:cNvSpPr/>
              <p:nvPr/>
            </p:nvSpPr>
            <p:spPr>
              <a:xfrm>
                <a:off x="4517129" y="1086096"/>
                <a:ext cx="133500" cy="590400"/>
              </a:xfrm>
              <a:prstGeom prst="rect">
                <a:avLst/>
              </a:prstGeom>
              <a:solidFill>
                <a:srgbClr val="C2C2C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68" name="Google Shape;168;p26"/>
              <p:cNvCxnSpPr/>
              <p:nvPr/>
            </p:nvCxnSpPr>
            <p:spPr>
              <a:xfrm rot="10800000">
                <a:off x="4318975" y="1084322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69" name="Google Shape;169;p26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Mail in items to RCSU</a:t>
              </a:r>
              <a:endParaRPr b="1" sz="11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0" name="Google Shape;170;p26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Tax forms and banking information</a:t>
              </a:r>
              <a:br>
                <a:rPr lang="en" sz="7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7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Items must be received by RCSU NLT 31 Mar 24</a:t>
              </a:r>
              <a:endParaRPr sz="7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1" name="Google Shape;171;p26"/>
            <p:cNvSpPr txBox="1"/>
            <p:nvPr/>
          </p:nvSpPr>
          <p:spPr>
            <a:xfrm>
              <a:off x="3620705" y="973681"/>
              <a:ext cx="11151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25 Mar 2024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2" name="Google Shape;172;p26"/>
          <p:cNvGrpSpPr/>
          <p:nvPr/>
        </p:nvGrpSpPr>
        <p:grpSpPr>
          <a:xfrm>
            <a:off x="3576177" y="2946170"/>
            <a:ext cx="4495548" cy="1193487"/>
            <a:chOff x="3576155" y="946003"/>
            <a:chExt cx="4495548" cy="1193487"/>
          </a:xfrm>
        </p:grpSpPr>
        <p:grpSp>
          <p:nvGrpSpPr>
            <p:cNvPr id="173" name="Google Shape;173;p26"/>
            <p:cNvGrpSpPr/>
            <p:nvPr/>
          </p:nvGrpSpPr>
          <p:grpSpPr>
            <a:xfrm>
              <a:off x="4732925" y="1142460"/>
              <a:ext cx="529800" cy="997030"/>
              <a:chOff x="4318975" y="1084322"/>
              <a:chExt cx="529800" cy="590378"/>
            </a:xfrm>
          </p:grpSpPr>
          <p:sp>
            <p:nvSpPr>
              <p:cNvPr id="174" name="Google Shape;174;p26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C2C2C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75" name="Google Shape;175;p26"/>
              <p:cNvCxnSpPr/>
              <p:nvPr/>
            </p:nvCxnSpPr>
            <p:spPr>
              <a:xfrm rot="10800000">
                <a:off x="4318975" y="1084322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76" name="Google Shape;176;p26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655 Internal Notification Deadline</a:t>
              </a:r>
              <a:endParaRPr b="1" sz="11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7" name="Google Shape;177;p26"/>
            <p:cNvSpPr txBox="1"/>
            <p:nvPr/>
          </p:nvSpPr>
          <p:spPr>
            <a:xfrm>
              <a:off x="5343504" y="1145458"/>
              <a:ext cx="2728200" cy="72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Notify Lt Choi of intent to apply to Staff along with:</a:t>
              </a:r>
              <a:endParaRPr sz="7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730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700"/>
                <a:buFont typeface="Roboto"/>
                <a:buChar char="●"/>
              </a:pPr>
              <a:r>
                <a:rPr lang="en" sz="7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Desired CTC Location</a:t>
              </a:r>
              <a:endParaRPr sz="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730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700"/>
                <a:buFont typeface="Roboto"/>
                <a:buChar char="●"/>
              </a:pPr>
              <a:r>
                <a:rPr lang="en" sz="7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Desired Position Ranking: Training, Support, Senior Cadet Selection (for WO2/WO1 positions)</a:t>
              </a:r>
              <a:endParaRPr sz="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730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700"/>
                <a:buFont typeface="Roboto"/>
                <a:buChar char="●"/>
              </a:pPr>
              <a:r>
                <a:rPr lang="en" sz="7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Details on specialized knowledge training</a:t>
              </a:r>
              <a:endParaRPr sz="7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8" name="Google Shape;178;p26"/>
            <p:cNvSpPr txBox="1"/>
            <p:nvPr/>
          </p:nvSpPr>
          <p:spPr>
            <a:xfrm>
              <a:off x="3576155" y="973684"/>
              <a:ext cx="11595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16 Mar 2024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9" name="Google Shape;179;p26"/>
          <p:cNvGrpSpPr/>
          <p:nvPr/>
        </p:nvGrpSpPr>
        <p:grpSpPr>
          <a:xfrm>
            <a:off x="3620727" y="1941372"/>
            <a:ext cx="4450995" cy="1196520"/>
            <a:chOff x="3620705" y="946003"/>
            <a:chExt cx="4450995" cy="1196520"/>
          </a:xfrm>
        </p:grpSpPr>
        <p:grpSp>
          <p:nvGrpSpPr>
            <p:cNvPr id="180" name="Google Shape;180;p26"/>
            <p:cNvGrpSpPr/>
            <p:nvPr/>
          </p:nvGrpSpPr>
          <p:grpSpPr>
            <a:xfrm>
              <a:off x="4732925" y="1142460"/>
              <a:ext cx="529800" cy="1000063"/>
              <a:chOff x="4318975" y="1084322"/>
              <a:chExt cx="529800" cy="592174"/>
            </a:xfrm>
          </p:grpSpPr>
          <p:sp>
            <p:nvSpPr>
              <p:cNvPr id="181" name="Google Shape;181;p26"/>
              <p:cNvSpPr/>
              <p:nvPr/>
            </p:nvSpPr>
            <p:spPr>
              <a:xfrm>
                <a:off x="4517129" y="1086096"/>
                <a:ext cx="133500" cy="590400"/>
              </a:xfrm>
              <a:prstGeom prst="rect">
                <a:avLst/>
              </a:prstGeom>
              <a:solidFill>
                <a:srgbClr val="C2C2C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82" name="Google Shape;182;p26"/>
              <p:cNvCxnSpPr/>
              <p:nvPr/>
            </p:nvCxnSpPr>
            <p:spPr>
              <a:xfrm rot="10800000">
                <a:off x="4318975" y="1084322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83" name="Google Shape;183;p26"/>
            <p:cNvSpPr txBox="1"/>
            <p:nvPr/>
          </p:nvSpPr>
          <p:spPr>
            <a:xfrm>
              <a:off x="53435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RCSU-led Staff Cadet Webinars</a:t>
              </a:r>
              <a:endParaRPr b="1" sz="11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4" name="Google Shape;184;p26"/>
            <p:cNvSpPr txBox="1"/>
            <p:nvPr/>
          </p:nvSpPr>
          <p:spPr>
            <a:xfrm>
              <a:off x="53435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7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Valuable information on Staff Cadet applications, life, and processes</a:t>
              </a:r>
              <a:endParaRPr sz="7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5" name="Google Shape;185;p26"/>
            <p:cNvSpPr txBox="1"/>
            <p:nvPr/>
          </p:nvSpPr>
          <p:spPr>
            <a:xfrm>
              <a:off x="3620705" y="973681"/>
              <a:ext cx="11151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12&amp;13 Mar 2024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Contact Information</a:t>
            </a:r>
            <a:endParaRPr/>
          </a:p>
        </p:txBody>
      </p:sp>
      <p:sp>
        <p:nvSpPr>
          <p:cNvPr id="191" name="Google Shape;191;p27"/>
          <p:cNvSpPr txBox="1"/>
          <p:nvPr/>
        </p:nvSpPr>
        <p:spPr>
          <a:xfrm>
            <a:off x="4572000" y="944875"/>
            <a:ext cx="3916800" cy="25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RCSU Address:</a:t>
            </a:r>
            <a:endParaRPr b="1"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ATTN: J1 CTC Staffing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Regional Cadet Support Unit (Pacific)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 Box 17000 Stn Forces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Victoria BC V9A 7N2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2" name="Google Shape;192;p27"/>
          <p:cNvSpPr txBox="1"/>
          <p:nvPr/>
        </p:nvSpPr>
        <p:spPr>
          <a:xfrm>
            <a:off x="723300" y="944875"/>
            <a:ext cx="3848700" cy="25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Lt Choi:</a:t>
            </a:r>
            <a:endParaRPr b="1"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655richmondtraining@gmail.com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RCSU Informational Webinars</a:t>
            </a:r>
            <a:endParaRPr/>
          </a:p>
        </p:txBody>
      </p:sp>
      <p:sp>
        <p:nvSpPr>
          <p:cNvPr id="203" name="Google Shape;203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Tues </a:t>
            </a:r>
            <a:r>
              <a:rPr b="1" lang="en"/>
              <a:t>12 Mar 2024 1900hrs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https://teams.microsoft.com/l/meetup-join/19%3ameeting_ZDZhYjczYTktM2E1Zi00MGQ1LWIwYzQtN2VjYzE1ODczM2Ri%40thread.v2/0?context=%7b%22Tid%22%3a%22ab126afb-e60c-4e2f-b6cf-c7350c76dc84%22%2c%22Oid%22%3a%22d60fa0bf-d3c6-4dbe-9c50-de62127f6645%22%7d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Meeting ID: 286 872 715 912 Passcode: b6bgTL or call in (audio only) +1 647-794-5625,,857160933# Canada, Toronto Phone Conference ID: 857 160 933#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Wed 13 Mar 2024 </a:t>
            </a:r>
            <a:r>
              <a:rPr b="1" lang="en"/>
              <a:t>1800hrs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https://teams.microsoft.com/l/meetup-join/19%3ameeting_NWI4NzBkYWQtMDE0My00OWNjLWExNzEtN2I4ZGY3ZmJmMWY3%40thread.v2/0?context=%7b%22Tid%22%3a%22ab126afb-e60c-4e2f-b6cf-c7350c76dc84%22%2c%22Oid%22%3a%22d60fa0bf-d3c6-4dbe-9c50-de62127f6645%22%7d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Meeting ID: 230 547 463 824 Passcode: KBB8xG Download Teams or call in (audio only) +1 647-794-5625,,343567148# Canada, Toronto Phone Conference ID: 343 567 148#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209" name="Google Shape;209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-380523" lvl="0" marL="457200" rtl="0" algn="l">
              <a:lnSpc>
                <a:spcPct val="110000"/>
              </a:lnSpc>
              <a:spcBef>
                <a:spcPts val="4400"/>
              </a:spcBef>
              <a:spcAft>
                <a:spcPts val="0"/>
              </a:spcAft>
              <a:buSzPct val="100000"/>
              <a:buFont typeface="Lato"/>
              <a:buAutoNum type="arabicPeriod"/>
            </a:pPr>
            <a:r>
              <a:rPr b="1" lang="en" sz="4350" u="sng">
                <a:solidFill>
                  <a:schemeClr val="hlink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  <a:hlinkClick r:id="rId3"/>
              </a:rPr>
              <a:t>13-28 Annex D - Staff Cadet Prerequisites – Air Cadets - Canada.ca</a:t>
            </a:r>
            <a:endParaRPr/>
          </a:p>
          <a:p>
            <a:pPr indent="-380523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ato"/>
              <a:buAutoNum type="arabicPeriod"/>
            </a:pPr>
            <a:r>
              <a:rPr b="1" lang="en" sz="4350" u="sng">
                <a:solidFill>
                  <a:schemeClr val="hlink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  <a:hlinkClick r:id="rId4"/>
              </a:rPr>
              <a:t>13-28 – Advanced Training – Staff Cadets - Canada.ca</a:t>
            </a:r>
            <a:endParaRPr b="1" sz="4350">
              <a:solidFill>
                <a:schemeClr val="accent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80523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ato"/>
              <a:buAutoNum type="arabicPeriod"/>
            </a:pPr>
            <a:r>
              <a:rPr b="1" lang="en" sz="4350" u="sng">
                <a:solidFill>
                  <a:schemeClr val="hlink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  <a:hlinkClick r:id="rId5"/>
              </a:rPr>
              <a:t>CANCDTGEN 001/24 - Canada.ca</a:t>
            </a:r>
            <a:r>
              <a:rPr b="1" lang="en" sz="4350">
                <a:solidFill>
                  <a:schemeClr val="accent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(Rate of Pay)</a:t>
            </a:r>
            <a:endParaRPr b="1" sz="4350">
              <a:solidFill>
                <a:schemeClr val="accent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80523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ato"/>
              <a:buAutoNum type="arabicPeriod"/>
            </a:pPr>
            <a:r>
              <a:rPr b="1" lang="en" sz="4350" u="sng">
                <a:solidFill>
                  <a:schemeClr val="hlink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  <a:hlinkClick r:id="rId6"/>
              </a:rPr>
              <a:t>Cadet Summer Training 2024 - Canada.ca</a:t>
            </a:r>
            <a:endParaRPr b="1" sz="4350">
              <a:solidFill>
                <a:schemeClr val="accent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80523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ato"/>
              <a:buAutoNum type="arabicPeriod"/>
            </a:pPr>
            <a:r>
              <a:rPr b="1" lang="en" sz="4350" u="sng">
                <a:solidFill>
                  <a:schemeClr val="hlink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  <a:hlinkClick r:id="rId7"/>
              </a:rPr>
              <a:t>Cadet Training Centre (CTC) Summer Courses 2024 - Canada.ca</a:t>
            </a:r>
            <a:endParaRPr b="1" sz="4350">
              <a:solidFill>
                <a:schemeClr val="accent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80523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ato"/>
              <a:buAutoNum type="arabicPeriod"/>
            </a:pPr>
            <a:r>
              <a:rPr b="1" lang="en" sz="4350" u="sng">
                <a:solidFill>
                  <a:schemeClr val="hlink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  <a:hlinkClick r:id="rId8"/>
              </a:rPr>
              <a:t>Technology and Digital Learning Centre (TDLC) - Canada.ca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Eligibility and </a:t>
            </a:r>
            <a:r>
              <a:rPr lang="en"/>
              <a:t>Prerequisites</a:t>
            </a:r>
            <a:r>
              <a:rPr lang="en"/>
              <a:t> to be a Staff Cadet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CTC Locations &amp; Courses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Pre-Course Details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Pay Details per Rank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How </a:t>
            </a:r>
            <a:r>
              <a:rPr lang="en"/>
              <a:t>to Apply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Life at Camp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Questions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RCSU Informational Webinars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Eligibility to be a Staff Cadet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16 y/o and older by June 15th 2024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Cadet365 Credentials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Cyber Awareness Course completed 2 weeks prior to course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Social Insurance Number and Bank Account in your name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Prerequisites</a:t>
            </a:r>
            <a:r>
              <a:rPr lang="en"/>
              <a:t> - Type 1</a:t>
            </a:r>
            <a:endParaRPr/>
          </a:p>
        </p:txBody>
      </p:sp>
      <p:graphicFrame>
        <p:nvGraphicFramePr>
          <p:cNvPr id="77" name="Google Shape;77;p16"/>
          <p:cNvGraphicFramePr/>
          <p:nvPr/>
        </p:nvGraphicFramePr>
        <p:xfrm>
          <a:off x="218500" y="978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{3131A3FD-3138-4B04-A585-E52EB305394F}</a:tableStyleId>
              </a:tblPr>
              <a:tblGrid>
                <a:gridCol w="655250"/>
                <a:gridCol w="2827550"/>
                <a:gridCol w="1741400"/>
                <a:gridCol w="1741400"/>
                <a:gridCol w="1741400"/>
              </a:tblGrid>
              <a:tr h="677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lt1"/>
                          </a:solidFill>
                        </a:rPr>
                        <a:t>Rank</a:t>
                      </a:r>
                      <a:endParaRPr b="1" sz="1000">
                        <a:solidFill>
                          <a:schemeClr val="lt1"/>
                        </a:solidFill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72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lt1"/>
                          </a:solidFill>
                        </a:rPr>
                        <a:t>Position</a:t>
                      </a:r>
                      <a:endParaRPr b="1" sz="1000">
                        <a:solidFill>
                          <a:schemeClr val="lt1"/>
                        </a:solidFill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72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lt1"/>
                          </a:solidFill>
                        </a:rPr>
                        <a:t>Squadron Program Proficiency Level completed</a:t>
                      </a:r>
                      <a:endParaRPr b="1" sz="1000">
                        <a:solidFill>
                          <a:schemeClr val="lt1"/>
                        </a:solidFill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72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lt1"/>
                          </a:solidFill>
                        </a:rPr>
                        <a:t>Previous Experience as Staff Cadet</a:t>
                      </a:r>
                      <a:endParaRPr b="1" sz="1000">
                        <a:solidFill>
                          <a:schemeClr val="lt1"/>
                        </a:solidFill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72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lt1"/>
                          </a:solidFill>
                        </a:rPr>
                        <a:t>CTC Program Courses completed</a:t>
                      </a:r>
                      <a:endParaRPr b="1" sz="1000">
                        <a:solidFill>
                          <a:schemeClr val="lt1"/>
                        </a:solidFill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72B4"/>
                    </a:solidFill>
                  </a:tcPr>
                </a:tc>
              </a:tr>
              <a:tr h="9175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FCpl</a:t>
                      </a:r>
                      <a:endParaRPr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AutoNum type="alphaLcPeriod"/>
                      </a:pPr>
                      <a:r>
                        <a:rPr b="1"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Flight Staff, all courses</a:t>
                      </a:r>
                      <a:endParaRPr b="1"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AutoNum type="alphaLcPeriod"/>
                      </a:pPr>
                      <a:r>
                        <a:rPr b="1"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Physical Education assistant instructor</a:t>
                      </a:r>
                      <a:endParaRPr b="1"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AutoNum type="alphaLcPeriod"/>
                      </a:pPr>
                      <a:r>
                        <a:rPr b="1"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Swimming assistant instructor</a:t>
                      </a:r>
                      <a:endParaRPr b="1"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AutoNum type="alphaLcPeriod"/>
                      </a:pPr>
                      <a:r>
                        <a:rPr b="1"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Canoeing assistant instructor</a:t>
                      </a:r>
                      <a:endParaRPr b="1"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AutoNum type="alphaLcPeriod"/>
                      </a:pPr>
                      <a:r>
                        <a:rPr b="1"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All other training positions</a:t>
                      </a:r>
                      <a:endParaRPr b="1"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Level 4</a:t>
                      </a:r>
                      <a:endParaRPr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N/A</a:t>
                      </a:r>
                      <a:endParaRPr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Advanced Specialty Course</a:t>
                      </a:r>
                      <a:endParaRPr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Sgt</a:t>
                      </a:r>
                      <a:endParaRPr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Same as above</a:t>
                      </a:r>
                      <a:endParaRPr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Level 4</a:t>
                      </a:r>
                      <a:endParaRPr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N/A</a:t>
                      </a:r>
                      <a:endParaRPr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Same as above</a:t>
                      </a:r>
                      <a:endParaRPr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FSgt</a:t>
                      </a:r>
                      <a:endParaRPr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Same as above</a:t>
                      </a:r>
                      <a:endParaRPr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Level 4</a:t>
                      </a:r>
                      <a:endParaRPr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Normally at least one summer as a staff cadet</a:t>
                      </a:r>
                      <a:endParaRPr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Same as above</a:t>
                      </a:r>
                      <a:endParaRPr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4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WO2</a:t>
                      </a:r>
                      <a:endParaRPr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Same as above</a:t>
                      </a:r>
                      <a:endParaRPr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Level 5</a:t>
                      </a:r>
                      <a:endParaRPr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Same as above</a:t>
                      </a:r>
                      <a:endParaRPr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highlight>
                            <a:srgbClr val="FFFFFF"/>
                          </a:highlight>
                        </a:rPr>
                        <a:t>Same as above</a:t>
                      </a:r>
                      <a:endParaRPr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WO1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CTC WO1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Level 5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Same as above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Same as above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Prerequisites</a:t>
            </a:r>
            <a:r>
              <a:rPr lang="en"/>
              <a:t> - Type 2</a:t>
            </a:r>
            <a:endParaRPr/>
          </a:p>
        </p:txBody>
      </p:sp>
      <p:graphicFrame>
        <p:nvGraphicFramePr>
          <p:cNvPr id="83" name="Google Shape;83;p17"/>
          <p:cNvGraphicFramePr/>
          <p:nvPr/>
        </p:nvGraphicFramePr>
        <p:xfrm>
          <a:off x="218500" y="978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{3131A3FD-3138-4B04-A585-E52EB305394F}</a:tableStyleId>
              </a:tblPr>
              <a:tblGrid>
                <a:gridCol w="655250"/>
                <a:gridCol w="2827550"/>
                <a:gridCol w="1741400"/>
                <a:gridCol w="1741400"/>
                <a:gridCol w="1741400"/>
              </a:tblGrid>
              <a:tr h="677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lt1"/>
                          </a:solidFill>
                        </a:rPr>
                        <a:t>Rank</a:t>
                      </a:r>
                      <a:endParaRPr b="1" sz="1000">
                        <a:solidFill>
                          <a:schemeClr val="lt1"/>
                        </a:solidFill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72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lt1"/>
                          </a:solidFill>
                        </a:rPr>
                        <a:t>Position</a:t>
                      </a:r>
                      <a:endParaRPr b="1" sz="1000">
                        <a:solidFill>
                          <a:schemeClr val="lt1"/>
                        </a:solidFill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72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lt1"/>
                          </a:solidFill>
                        </a:rPr>
                        <a:t>Squadron Program Proficiency Level completed</a:t>
                      </a:r>
                      <a:endParaRPr b="1" sz="1000">
                        <a:solidFill>
                          <a:schemeClr val="lt1"/>
                        </a:solidFill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72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lt1"/>
                          </a:solidFill>
                        </a:rPr>
                        <a:t>Previous Experience as Staff Cadet</a:t>
                      </a:r>
                      <a:endParaRPr b="1" sz="1000">
                        <a:solidFill>
                          <a:schemeClr val="lt1"/>
                        </a:solidFill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72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lt1"/>
                          </a:solidFill>
                        </a:rPr>
                        <a:t>CTC Program Courses completed</a:t>
                      </a:r>
                      <a:endParaRPr b="1" sz="1000">
                        <a:solidFill>
                          <a:schemeClr val="lt1"/>
                        </a:solidFill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72B4"/>
                    </a:solidFill>
                  </a:tcPr>
                </a:tc>
              </a:tr>
              <a:tr h="9175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FCpl</a:t>
                      </a:r>
                      <a:endParaRPr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AutoNum type="alphaLcPeriod"/>
                      </a:pPr>
                      <a:r>
                        <a:rPr b="1"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Administration clerk</a:t>
                      </a:r>
                      <a:endParaRPr b="1"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AutoNum type="alphaLcPeriod"/>
                      </a:pPr>
                      <a:r>
                        <a:rPr b="1"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Supply clerk</a:t>
                      </a:r>
                      <a:endParaRPr b="1"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AutoNum type="alphaLcPeriod"/>
                      </a:pPr>
                      <a:r>
                        <a:rPr b="1"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Canteen</a:t>
                      </a:r>
                      <a:endParaRPr b="1"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AutoNum type="alphaLcPeriod"/>
                      </a:pPr>
                      <a:r>
                        <a:rPr b="1"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Accommodation</a:t>
                      </a:r>
                      <a:endParaRPr b="1"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-2921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AutoNum type="alphaLcPeriod"/>
                      </a:pPr>
                      <a:r>
                        <a:rPr b="1"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All other training support positions</a:t>
                      </a:r>
                      <a:endParaRPr b="1"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Level 4</a:t>
                      </a:r>
                      <a:endParaRPr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(Level 3 cadets may be considered but only after all Level 4 cadets have been selected)</a:t>
                      </a:r>
                      <a:endParaRPr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N/A</a:t>
                      </a:r>
                      <a:endParaRPr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Familiarization Course or Introduction to Speciality Course</a:t>
                      </a:r>
                      <a:endParaRPr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Sgt</a:t>
                      </a:r>
                      <a:endParaRPr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Same as above</a:t>
                      </a:r>
                      <a:endParaRPr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Level 4</a:t>
                      </a:r>
                      <a:endParaRPr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N/A</a:t>
                      </a:r>
                      <a:endParaRPr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Same as above</a:t>
                      </a:r>
                      <a:endParaRPr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FSgt</a:t>
                      </a:r>
                      <a:endParaRPr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Same as above</a:t>
                      </a:r>
                      <a:endParaRPr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Level 4</a:t>
                      </a:r>
                      <a:endParaRPr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Normally at least one summer as a staff cadet</a:t>
                      </a:r>
                      <a:endParaRPr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Same as above</a:t>
                      </a:r>
                      <a:endParaRPr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4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WO2</a:t>
                      </a:r>
                      <a:endParaRPr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Same as above</a:t>
                      </a:r>
                      <a:endParaRPr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Level 5</a:t>
                      </a:r>
                      <a:endParaRPr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Same as above</a:t>
                      </a:r>
                      <a:endParaRPr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highlight>
                            <a:srgbClr val="FFFFFF"/>
                          </a:highlight>
                        </a:rPr>
                        <a:t>Same as above</a:t>
                      </a:r>
                      <a:endParaRPr sz="10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76200" marL="762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CTC Locations</a:t>
            </a:r>
            <a:endParaRPr/>
          </a:p>
        </p:txBody>
      </p:sp>
      <p:graphicFrame>
        <p:nvGraphicFramePr>
          <p:cNvPr id="89" name="Google Shape;89;p18"/>
          <p:cNvGraphicFramePr/>
          <p:nvPr/>
        </p:nvGraphicFramePr>
        <p:xfrm>
          <a:off x="952500" y="1125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{3131A3FD-3138-4B04-A585-E52EB305394F}</a:tableStyleId>
              </a:tblPr>
              <a:tblGrid>
                <a:gridCol w="3619500"/>
                <a:gridCol w="3619500"/>
              </a:tblGrid>
              <a:tr h="387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Region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Location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335675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Pacific Region</a:t>
                      </a:r>
                      <a:endParaRPr b="1"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HMCS Quadra CTC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356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Vernon CTC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35675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Northwest Region</a:t>
                      </a:r>
                      <a:endParaRPr b="1"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Cold Lake CTC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356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Rocky Mountain CTC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356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Whitehorse CTC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35675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Central Region</a:t>
                      </a:r>
                      <a:endParaRPr b="1"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Blackdown CTC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356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HMCS </a:t>
                      </a:r>
                      <a:r>
                        <a:rPr lang="en" sz="1000"/>
                        <a:t>Ontario</a:t>
                      </a:r>
                      <a:r>
                        <a:rPr lang="en" sz="1000"/>
                        <a:t> CTC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356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Trenton CTC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35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Eastern Region</a:t>
                      </a:r>
                      <a:endParaRPr b="1"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Valcartier CTC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27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Virtual</a:t>
                      </a:r>
                      <a:endParaRPr b="1"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???</a:t>
                      </a:r>
                      <a:endParaRPr sz="1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550" y="75813"/>
            <a:ext cx="7870900" cy="499187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/>
        </p:nvSpPr>
        <p:spPr>
          <a:xfrm>
            <a:off x="202275" y="1532650"/>
            <a:ext cx="1336500" cy="271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Whitehorse CTC</a:t>
            </a:r>
            <a:endParaRPr b="1"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271750" y="4072950"/>
            <a:ext cx="1465800" cy="271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HMCS Quadra CTC</a:t>
            </a:r>
            <a:endParaRPr b="1"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2638600" y="4446775"/>
            <a:ext cx="1465800" cy="271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Vernon CTC</a:t>
            </a:r>
            <a:endParaRPr b="1"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2004300" y="1973725"/>
            <a:ext cx="1465800" cy="426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Rocky </a:t>
            </a:r>
            <a:endParaRPr b="1"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Mountain CTC*</a:t>
            </a:r>
            <a:endParaRPr b="1"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3671725" y="2330175"/>
            <a:ext cx="1465800" cy="271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Cold Lake CTC*</a:t>
            </a:r>
            <a:endParaRPr b="1"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4350550" y="4691975"/>
            <a:ext cx="1465800" cy="271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Blackdown CTC*</a:t>
            </a:r>
            <a:endParaRPr b="1"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4806888" y="3315375"/>
            <a:ext cx="1465800" cy="271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Trenton CTC*</a:t>
            </a:r>
            <a:endParaRPr b="1"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6431050" y="3043575"/>
            <a:ext cx="1554600" cy="271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HMCS Ontario CTC*</a:t>
            </a:r>
            <a:endParaRPr b="1"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7527450" y="3734950"/>
            <a:ext cx="1465800" cy="271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Valcartier CTC*</a:t>
            </a:r>
            <a:endParaRPr b="1"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04" name="Google Shape;104;p19"/>
          <p:cNvCxnSpPr>
            <a:stCxn id="95" idx="2"/>
          </p:cNvCxnSpPr>
          <p:nvPr/>
        </p:nvCxnSpPr>
        <p:spPr>
          <a:xfrm>
            <a:off x="870525" y="1804450"/>
            <a:ext cx="579300" cy="506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" name="Google Shape;105;p19"/>
          <p:cNvCxnSpPr>
            <a:stCxn id="96" idx="3"/>
          </p:cNvCxnSpPr>
          <p:nvPr/>
        </p:nvCxnSpPr>
        <p:spPr>
          <a:xfrm flipH="1" rot="10800000">
            <a:off x="1737550" y="4060650"/>
            <a:ext cx="535800" cy="148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" name="Google Shape;106;p19"/>
          <p:cNvCxnSpPr>
            <a:stCxn id="98" idx="2"/>
          </p:cNvCxnSpPr>
          <p:nvPr/>
        </p:nvCxnSpPr>
        <p:spPr>
          <a:xfrm>
            <a:off x="2737200" y="2400625"/>
            <a:ext cx="477000" cy="1344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7" name="Google Shape;107;p19"/>
          <p:cNvCxnSpPr>
            <a:stCxn id="97" idx="0"/>
          </p:cNvCxnSpPr>
          <p:nvPr/>
        </p:nvCxnSpPr>
        <p:spPr>
          <a:xfrm rot="10800000">
            <a:off x="2917600" y="4022575"/>
            <a:ext cx="453900" cy="424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" name="Google Shape;108;p19"/>
          <p:cNvCxnSpPr>
            <a:stCxn id="99" idx="2"/>
          </p:cNvCxnSpPr>
          <p:nvPr/>
        </p:nvCxnSpPr>
        <p:spPr>
          <a:xfrm flipH="1">
            <a:off x="3713125" y="2601975"/>
            <a:ext cx="691500" cy="713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" name="Google Shape;109;p19"/>
          <p:cNvCxnSpPr>
            <a:stCxn id="100" idx="3"/>
          </p:cNvCxnSpPr>
          <p:nvPr/>
        </p:nvCxnSpPr>
        <p:spPr>
          <a:xfrm flipH="1" rot="10800000">
            <a:off x="5816350" y="4755275"/>
            <a:ext cx="454500" cy="72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0" name="Google Shape;110;p19"/>
          <p:cNvCxnSpPr>
            <a:stCxn id="101" idx="2"/>
          </p:cNvCxnSpPr>
          <p:nvPr/>
        </p:nvCxnSpPr>
        <p:spPr>
          <a:xfrm>
            <a:off x="5539788" y="3587175"/>
            <a:ext cx="983400" cy="1136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1" name="Google Shape;111;p19"/>
          <p:cNvCxnSpPr>
            <a:stCxn id="102" idx="2"/>
          </p:cNvCxnSpPr>
          <p:nvPr/>
        </p:nvCxnSpPr>
        <p:spPr>
          <a:xfrm flipH="1">
            <a:off x="6681250" y="3315375"/>
            <a:ext cx="527100" cy="1346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" name="Google Shape;112;p19"/>
          <p:cNvCxnSpPr>
            <a:stCxn id="103" idx="2"/>
          </p:cNvCxnSpPr>
          <p:nvPr/>
        </p:nvCxnSpPr>
        <p:spPr>
          <a:xfrm flipH="1">
            <a:off x="7129650" y="4006750"/>
            <a:ext cx="1130700" cy="382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3" name="Google Shape;113;p19"/>
          <p:cNvSpPr/>
          <p:nvPr/>
        </p:nvSpPr>
        <p:spPr>
          <a:xfrm>
            <a:off x="6681250" y="213375"/>
            <a:ext cx="1790700" cy="5067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*limited number of out-of-region slots</a:t>
            </a:r>
            <a:endParaRPr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CTC Courses - All Elements</a:t>
            </a:r>
            <a:endParaRPr/>
          </a:p>
        </p:txBody>
      </p:sp>
      <p:graphicFrame>
        <p:nvGraphicFramePr>
          <p:cNvPr id="119" name="Google Shape;119;p20"/>
          <p:cNvGraphicFramePr/>
          <p:nvPr/>
        </p:nvGraphicFramePr>
        <p:xfrm>
          <a:off x="311688" y="948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{3131A3FD-3138-4B04-A585-E52EB305394F}</a:tableStyleId>
              </a:tblPr>
              <a:tblGrid>
                <a:gridCol w="2404675"/>
                <a:gridCol w="4399800"/>
                <a:gridCol w="1716125"/>
              </a:tblGrid>
              <a:tr h="36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Course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Location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Duration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348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Introduction to Marksmanship (ITM)</a:t>
                      </a:r>
                      <a:endParaRPr sz="900"/>
                    </a:p>
                  </a:txBody>
                  <a:tcPr marT="91425" marB="91425" marR="91425" marL="91425"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Blackdown CTC, </a:t>
                      </a:r>
                      <a:r>
                        <a:rPr lang="en" sz="900">
                          <a:solidFill>
                            <a:schemeClr val="dk2"/>
                          </a:solidFill>
                        </a:rPr>
                        <a:t>Valcartier CTC, </a:t>
                      </a:r>
                      <a:r>
                        <a:rPr lang="en" sz="900"/>
                        <a:t>Vernon CTC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2 weeks</a:t>
                      </a:r>
                      <a:endParaRPr sz="900"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1"/>
                          </a:solidFill>
                        </a:rPr>
                        <a:t>Air Rifle Marksmanship Instructor (ARMI)</a:t>
                      </a:r>
                      <a:endParaRPr sz="900"/>
                    </a:p>
                  </a:txBody>
                  <a:tcPr marT="91425" marB="91425" marR="91425" marL="91425"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1"/>
                          </a:solidFill>
                        </a:rPr>
                        <a:t>Blackdown CTC, Rocky Mountain CTC, </a:t>
                      </a:r>
                      <a:r>
                        <a:rPr lang="en" sz="900">
                          <a:solidFill>
                            <a:schemeClr val="dk2"/>
                          </a:solidFill>
                        </a:rPr>
                        <a:t>Valcartier CTC, </a:t>
                      </a:r>
                      <a:r>
                        <a:rPr lang="en" sz="900">
                          <a:solidFill>
                            <a:schemeClr val="accent1"/>
                          </a:solidFill>
                        </a:rPr>
                        <a:t>Vernon CTC, Whitehorse CTC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4 weeks</a:t>
                      </a:r>
                      <a:endParaRPr sz="900"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1"/>
                          </a:solidFill>
                        </a:rPr>
                        <a:t>Introduction to Drill and Ceremonial (ITDC)</a:t>
                      </a:r>
                      <a:endParaRPr sz="900"/>
                    </a:p>
                  </a:txBody>
                  <a:tcPr marT="91425" marB="91425" marR="91425" marL="91425"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1"/>
                          </a:solidFill>
                        </a:rPr>
                        <a:t>Blackdown CTC, Rocky Mountain CTC, </a:t>
                      </a:r>
                      <a:r>
                        <a:rPr lang="en" sz="900">
                          <a:solidFill>
                            <a:schemeClr val="dk2"/>
                          </a:solidFill>
                        </a:rPr>
                        <a:t>Valcartier CTC, </a:t>
                      </a:r>
                      <a:r>
                        <a:rPr lang="en" sz="900">
                          <a:solidFill>
                            <a:schemeClr val="accent1"/>
                          </a:solidFill>
                        </a:rPr>
                        <a:t>Vernon CTC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2 weeks</a:t>
                      </a:r>
                      <a:endParaRPr sz="900"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6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1"/>
                          </a:solidFill>
                        </a:rPr>
                        <a:t>Drill and Ceremonial Instructor Course (DCI)</a:t>
                      </a:r>
                      <a:endParaRPr sz="900"/>
                    </a:p>
                  </a:txBody>
                  <a:tcPr marT="91425" marB="91425" marR="91425" marL="91425"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1"/>
                          </a:solidFill>
                        </a:rPr>
                        <a:t>Blackdown CTC, Rocky Mountain CTC, Whitehorse CTC, </a:t>
                      </a:r>
                      <a:r>
                        <a:rPr lang="en" sz="900">
                          <a:solidFill>
                            <a:schemeClr val="dk2"/>
                          </a:solidFill>
                        </a:rPr>
                        <a:t>Valcartier CTC, </a:t>
                      </a:r>
                      <a:r>
                        <a:rPr lang="en" sz="900">
                          <a:solidFill>
                            <a:schemeClr val="accent1"/>
                          </a:solidFill>
                        </a:rPr>
                        <a:t>Vernon CTC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4 weeks</a:t>
                      </a:r>
                      <a:endParaRPr sz="900"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1"/>
                          </a:solidFill>
                        </a:rPr>
                        <a:t>Introduction to Fitness and Sports (ITFS)</a:t>
                      </a:r>
                      <a:endParaRPr sz="900"/>
                    </a:p>
                  </a:txBody>
                  <a:tcPr marT="91425" marB="91425" marR="91425" marL="91425"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1"/>
                          </a:solidFill>
                        </a:rPr>
                        <a:t>Blackdown CTC, </a:t>
                      </a:r>
                      <a:r>
                        <a:rPr lang="en" sz="900">
                          <a:solidFill>
                            <a:schemeClr val="dk2"/>
                          </a:solidFill>
                        </a:rPr>
                        <a:t>Valcartier CTC, </a:t>
                      </a:r>
                      <a:r>
                        <a:rPr lang="en" sz="900">
                          <a:solidFill>
                            <a:schemeClr val="accent1"/>
                          </a:solidFill>
                        </a:rPr>
                        <a:t>Vernon CTC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2 weeks</a:t>
                      </a:r>
                      <a:endParaRPr sz="900"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1"/>
                          </a:solidFill>
                        </a:rPr>
                        <a:t>Fitness and Sports Instructor Course (FSI)</a:t>
                      </a:r>
                      <a:endParaRPr sz="900"/>
                    </a:p>
                  </a:txBody>
                  <a:tcPr marT="91425" marB="91425" marR="91425" marL="91425"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1"/>
                          </a:solidFill>
                        </a:rPr>
                        <a:t>Blackdown CTC, </a:t>
                      </a:r>
                      <a:r>
                        <a:rPr lang="en" sz="900">
                          <a:solidFill>
                            <a:schemeClr val="dk2"/>
                          </a:solidFill>
                        </a:rPr>
                        <a:t>Valcartier CTC, </a:t>
                      </a:r>
                      <a:r>
                        <a:rPr lang="en" sz="900">
                          <a:solidFill>
                            <a:schemeClr val="accent1"/>
                          </a:solidFill>
                        </a:rPr>
                        <a:t>Vernon CTC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4 weeks</a:t>
                      </a:r>
                      <a:endParaRPr sz="900"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1"/>
                          </a:solidFill>
                        </a:rPr>
                        <a:t>Introduction to Military Band (ITMB)</a:t>
                      </a:r>
                      <a:endParaRPr sz="900"/>
                    </a:p>
                  </a:txBody>
                  <a:tcPr marT="91425" marB="91425" marR="91425" marL="91425"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1"/>
                          </a:solidFill>
                        </a:rPr>
                        <a:t>Blackdown CTC, HMCS Quadra CTC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2 weeks</a:t>
                      </a:r>
                      <a:endParaRPr sz="900"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1"/>
                          </a:solidFill>
                        </a:rPr>
                        <a:t>Military Band Musician (MB)</a:t>
                      </a:r>
                      <a:endParaRPr sz="900"/>
                    </a:p>
                  </a:txBody>
                  <a:tcPr marT="91425" marB="91425" marR="91425" marL="91425"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1"/>
                          </a:solidFill>
                        </a:rPr>
                        <a:t>Blackdown CTC, HMCS Quadra CTC, </a:t>
                      </a:r>
                      <a:r>
                        <a:rPr lang="en" sz="900">
                          <a:solidFill>
                            <a:schemeClr val="dk2"/>
                          </a:solidFill>
                        </a:rPr>
                        <a:t>Valcartier CTC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4 weeks</a:t>
                      </a:r>
                      <a:endParaRPr sz="900"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1"/>
                          </a:solidFill>
                        </a:rPr>
                        <a:t>Introduction to Pipe Band (ITPB</a:t>
                      </a:r>
                      <a:endParaRPr sz="900"/>
                    </a:p>
                  </a:txBody>
                  <a:tcPr marT="91425" marB="91425" marR="91425" marL="91425"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Blackdown CTC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2 weeks</a:t>
                      </a:r>
                      <a:endParaRPr sz="900"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1"/>
                          </a:solidFill>
                        </a:rPr>
                        <a:t>Pipe Band Musician (PB)</a:t>
                      </a:r>
                      <a:endParaRPr sz="900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1"/>
                          </a:solidFill>
                        </a:rPr>
                        <a:t>Blackdown CTC</a:t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4 weeks</a:t>
                      </a:r>
                      <a:endParaRPr sz="900"/>
                    </a:p>
                  </a:txBody>
                  <a:tcPr marT="19050" marB="19050" marR="28575" marL="2857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CTC Courses - Air Specific</a:t>
            </a:r>
            <a:endParaRPr/>
          </a:p>
        </p:txBody>
      </p:sp>
      <p:graphicFrame>
        <p:nvGraphicFramePr>
          <p:cNvPr id="125" name="Google Shape;125;p21"/>
          <p:cNvGraphicFramePr/>
          <p:nvPr/>
        </p:nvGraphicFramePr>
        <p:xfrm>
          <a:off x="311700" y="1396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{3131A3FD-3138-4B04-A585-E52EB305394F}</a:tableStyleId>
              </a:tblPr>
              <a:tblGrid>
                <a:gridCol w="3080325"/>
                <a:gridCol w="4425175"/>
                <a:gridCol w="10151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Course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72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Location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72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Duration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72B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</a:rPr>
                        <a:t>Aviation Technology and Aerospace (ATA)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</a:rPr>
                        <a:t>Blackdown CTC, Cold Lake CTC, HMCS Quadra CTC, Valcartier CTC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 weeks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en" sz="1200">
                          <a:solidFill>
                            <a:srgbClr val="333333"/>
                          </a:solidFill>
                        </a:rPr>
                        <a:t>Advanced Aviation Course (AA)</a:t>
                      </a:r>
                      <a:endParaRPr sz="1200">
                        <a:solidFill>
                          <a:srgbClr val="333333"/>
                        </a:solidFill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</a:rPr>
                        <a:t>Blackdown CTC, Cold Lake CTC, HMCS Quadra CTC</a:t>
                      </a:r>
                      <a:r>
                        <a:rPr lang="en" sz="1200">
                          <a:solidFill>
                            <a:schemeClr val="accent1"/>
                          </a:solidFill>
                        </a:rPr>
                        <a:t>, Valcartier CTC</a:t>
                      </a:r>
                      <a:endParaRPr sz="1200"/>
                    </a:p>
                  </a:txBody>
                  <a:tcPr marT="76200" marB="76200" marR="76200" marL="762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 weeks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en" sz="1200">
                          <a:solidFill>
                            <a:srgbClr val="333333"/>
                          </a:solidFill>
                        </a:rPr>
                        <a:t>Glider Pilot Training Course (GPTC)</a:t>
                      </a:r>
                      <a:endParaRPr sz="1200">
                        <a:solidFill>
                          <a:srgbClr val="333333"/>
                        </a:solidFill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</a:rPr>
                        <a:t>Trenton CFTC</a:t>
                      </a:r>
                      <a:endParaRPr sz="1200"/>
                    </a:p>
                  </a:txBody>
                  <a:tcPr marT="76200" marB="76200" marR="76200" marL="762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6-7 weeks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33333"/>
                          </a:solidFill>
                        </a:rPr>
                        <a:t>Introduction to Survival (ITS)</a:t>
                      </a:r>
                      <a:endParaRPr sz="1200">
                        <a:solidFill>
                          <a:srgbClr val="333333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43750"/>
                        </a:lnSpc>
                        <a:spcBef>
                          <a:spcPts val="90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333333"/>
                        </a:solidFill>
                      </a:endParaRPr>
                    </a:p>
                  </a:txBody>
                  <a:tcPr marT="76200" marB="76200" marR="76200" marL="76200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</a:rPr>
                        <a:t>Blackdown CTC, Cold Lake CTC, </a:t>
                      </a:r>
                      <a:r>
                        <a:rPr lang="en" sz="1200">
                          <a:solidFill>
                            <a:schemeClr val="accent1"/>
                          </a:solidFill>
                        </a:rPr>
                        <a:t>Valcartier CTC, </a:t>
                      </a:r>
                      <a:r>
                        <a:rPr lang="en" sz="1200">
                          <a:solidFill>
                            <a:schemeClr val="accent1"/>
                          </a:solidFill>
                        </a:rPr>
                        <a:t>Vernon CTC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 weeks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</a:rPr>
                        <a:t>Survival Instructor Course (SI)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</a:rPr>
                        <a:t>Blackdown CTC, Cold Lake CTC, </a:t>
                      </a:r>
                      <a:r>
                        <a:rPr lang="en" sz="1200">
                          <a:solidFill>
                            <a:schemeClr val="accent1"/>
                          </a:solidFill>
                        </a:rPr>
                        <a:t>Valcartier CTC, </a:t>
                      </a:r>
                      <a:r>
                        <a:rPr lang="en" sz="1200">
                          <a:solidFill>
                            <a:schemeClr val="accent1"/>
                          </a:solidFill>
                        </a:rPr>
                        <a:t>Whitehorse CTC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 weeks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